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sldIdLst>
    <p:sldId id="256" r:id="rId2"/>
    <p:sldId id="278" r:id="rId3"/>
    <p:sldId id="282" r:id="rId4"/>
    <p:sldId id="283" r:id="rId5"/>
    <p:sldId id="261" r:id="rId6"/>
    <p:sldId id="279" r:id="rId7"/>
    <p:sldId id="280" r:id="rId8"/>
  </p:sldIdLst>
  <p:sldSz cx="12192000" cy="6858000"/>
  <p:notesSz cx="12192000" cy="6858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Tahoma" panose="020B0604030504040204" pitchFamily="34" charset="0"/>
      <p:regular r:id="rId15"/>
      <p:bold r:id="rId16"/>
    </p:embeddedFont>
  </p:embeddedFontLst>
  <p:defaultTextStyle>
    <a:defPPr>
      <a:defRPr lang="ru-RU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34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 userDrawn="1"/>
        </p:nvSpPr>
        <p:spPr bwMode="auto">
          <a:xfrm>
            <a:off x="0" y="0"/>
            <a:ext cx="12210004" cy="6869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-65067" y="-18288"/>
            <a:ext cx="12297707" cy="6912864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3"/>
          <a:stretch/>
        </p:blipFill>
        <p:spPr bwMode="auto">
          <a:xfrm>
            <a:off x="711104" y="714862"/>
            <a:ext cx="3252121" cy="89396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 bwMode="auto">
          <a:xfrm>
            <a:off x="711104" y="6031073"/>
            <a:ext cx="511495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defRPr/>
            </a:pPr>
            <a:r>
              <a:rPr lang="en-US" b="0">
                <a:solidFill>
                  <a:schemeClr val="accent1">
                    <a:lumMod val="20000"/>
                    <a:lumOff val="80000"/>
                  </a:schemeClr>
                </a:solidFill>
                <a:latin typeface="Open Sans"/>
                <a:ea typeface="Open Sans"/>
                <a:cs typeface="Open Sans"/>
              </a:rPr>
              <a:t>specialist.ru</a:t>
            </a:r>
            <a:endParaRPr lang="ru-RU" b="0">
              <a:solidFill>
                <a:schemeClr val="accent1">
                  <a:lumMod val="20000"/>
                  <a:lumOff val="80000"/>
                </a:schemeClr>
              </a:solidFill>
              <a:latin typeface="Open Sans"/>
              <a:ea typeface="Open Sans"/>
              <a:cs typeface="Open San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 userDrawn="1"/>
        </p:nvSpPr>
        <p:spPr bwMode="auto">
          <a:xfrm>
            <a:off x="0" y="0"/>
            <a:ext cx="12210004" cy="6869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1636" y="-9939"/>
            <a:ext cx="12211878" cy="6869181"/>
          </a:xfrm>
          <a:prstGeom prst="rect">
            <a:avLst/>
          </a:prstGeom>
        </p:spPr>
      </p:pic>
      <p:sp>
        <p:nvSpPr>
          <p:cNvPr id="7" name="Прямоугольник 6"/>
          <p:cNvSpPr/>
          <p:nvPr userDrawn="1"/>
        </p:nvSpPr>
        <p:spPr bwMode="auto">
          <a:xfrm>
            <a:off x="11174008" y="6845590"/>
            <a:ext cx="518878" cy="45719"/>
          </a:xfrm>
          <a:prstGeom prst="rect">
            <a:avLst/>
          </a:prstGeom>
          <a:solidFill>
            <a:srgbClr val="2580C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10429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400" b="0" i="0" u="none" strike="noStrike" cap="none">
              <a:ln>
                <a:noFill/>
              </a:ln>
              <a:solidFill>
                <a:srgbClr val="0070C0"/>
              </a:solidFill>
              <a:latin typeface="Calibri"/>
            </a:endParaRPr>
          </a:p>
        </p:txBody>
      </p:sp>
      <p:sp>
        <p:nvSpPr>
          <p:cNvPr id="8" name="Slide Number Placeholder 16"/>
          <p:cNvSpPr txBox="1"/>
          <p:nvPr userDrawn="1"/>
        </p:nvSpPr>
        <p:spPr bwMode="auto">
          <a:xfrm>
            <a:off x="11174008" y="6415280"/>
            <a:ext cx="518878" cy="378063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>
            <a:defPPr>
              <a:defRPr lang="en-US"/>
            </a:defPPr>
            <a:lvl1pPr marL="0" algn="r" defTabSz="457200">
              <a:defRPr sz="1800">
                <a:solidFill>
                  <a:srgbClr val="D01E20"/>
                </a:solidFill>
                <a:latin typeface="+mn-lt"/>
                <a:ea typeface="+mn-ea"/>
                <a:cs typeface="+mn-cs"/>
              </a:defRPr>
            </a:lvl1pPr>
            <a:lvl2pPr marL="4572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B6F15528-21DE-4FAA-801E-634DDDAF4B2B}" type="slidenum">
              <a:rPr lang="en-US" sz="1400" b="1">
                <a:solidFill>
                  <a:srgbClr val="0070C0"/>
                </a:solidFill>
              </a:rPr>
              <a:t>‹#›</a:t>
            </a:fld>
            <a:endParaRPr lang="en-US" sz="1400" b="1">
              <a:solidFill>
                <a:srgbClr val="0070C0"/>
              </a:solidFill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1_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 bwMode="auto">
          <a:xfrm>
            <a:off x="0" y="0"/>
            <a:ext cx="12210004" cy="6869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/>
          <a:stretch/>
        </p:blipFill>
        <p:spPr bwMode="auto">
          <a:xfrm>
            <a:off x="-23151" y="-11575"/>
            <a:ext cx="12233155" cy="68811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1_Объект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Рисунок 2"/>
          <p:cNvSpPr>
            <a:spLocks noGrp="1"/>
          </p:cNvSpPr>
          <p:nvPr>
            <p:ph type="pic" idx="1"/>
          </p:nvPr>
        </p:nvSpPr>
        <p:spPr bwMode="auto">
          <a:xfrm>
            <a:off x="5573953" y="1503708"/>
            <a:ext cx="4618915" cy="44441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9" name="Прямоугольник 8"/>
          <p:cNvSpPr/>
          <p:nvPr userDrawn="1"/>
        </p:nvSpPr>
        <p:spPr bwMode="auto">
          <a:xfrm>
            <a:off x="11174008" y="6822440"/>
            <a:ext cx="518878" cy="307777"/>
          </a:xfrm>
          <a:prstGeom prst="rect">
            <a:avLst/>
          </a:prstGeom>
          <a:solidFill>
            <a:srgbClr val="2580C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104298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ru-RU" sz="1400" b="0" i="0" u="none" strike="noStrike" cap="none">
              <a:ln>
                <a:noFill/>
              </a:ln>
              <a:solidFill>
                <a:srgbClr val="0070C0"/>
              </a:solidFill>
              <a:latin typeface="Calibri"/>
            </a:endParaRPr>
          </a:p>
        </p:txBody>
      </p:sp>
      <p:sp>
        <p:nvSpPr>
          <p:cNvPr id="12" name="Slide Number Placeholder 16"/>
          <p:cNvSpPr txBox="1"/>
          <p:nvPr userDrawn="1"/>
        </p:nvSpPr>
        <p:spPr bwMode="auto">
          <a:xfrm>
            <a:off x="11174008" y="6314497"/>
            <a:ext cx="518878" cy="378063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defPPr>
              <a:defRPr lang="en-US"/>
            </a:defPPr>
            <a:lvl1pPr marL="0" algn="r" defTabSz="457200">
              <a:defRPr sz="1800">
                <a:solidFill>
                  <a:srgbClr val="D01E20"/>
                </a:solidFill>
                <a:latin typeface="+mn-lt"/>
                <a:ea typeface="+mn-ea"/>
                <a:cs typeface="+mn-cs"/>
              </a:defRPr>
            </a:lvl1pPr>
            <a:lvl2pPr marL="4572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fld id="{B6F15528-21DE-4FAA-801E-634DDDAF4B2B}" type="slidenum">
              <a:rPr lang="en-US" sz="1400" b="1">
                <a:solidFill>
                  <a:srgbClr val="0070C0"/>
                </a:solidFill>
              </a:rPr>
              <a:t>‹#›</a:t>
            </a:fld>
            <a:endParaRPr lang="en-US" sz="1400" b="1">
              <a:solidFill>
                <a:srgbClr val="0070C0"/>
              </a:solidFill>
              <a:latin typeface="Tahoma"/>
              <a:ea typeface="Tahoma"/>
              <a:cs typeface="Tahoma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 txBox="1"/>
          <p:nvPr/>
        </p:nvSpPr>
        <p:spPr bwMode="auto">
          <a:xfrm>
            <a:off x="711104" y="4073771"/>
            <a:ext cx="6827120" cy="613978"/>
          </a:xfrm>
          <a:prstGeom prst="rect">
            <a:avLst/>
          </a:prstGeom>
        </p:spPr>
        <p:txBody>
          <a:bodyPr lIns="0" tIns="0" rIns="0" bIns="0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4000" b="1" dirty="0">
                <a:solidFill>
                  <a:schemeClr val="bg1"/>
                </a:solidFill>
                <a:latin typeface="Calibri"/>
                <a:cs typeface="Calibri"/>
              </a:rPr>
              <a:t>ЧТО ДАЛЬШЕ?</a:t>
            </a:r>
            <a:endParaRPr dirty="0"/>
          </a:p>
        </p:txBody>
      </p:sp>
      <p:sp>
        <p:nvSpPr>
          <p:cNvPr id="5" name="Подзаголовок 2"/>
          <p:cNvSpPr txBox="1"/>
          <p:nvPr/>
        </p:nvSpPr>
        <p:spPr bwMode="auto">
          <a:xfrm>
            <a:off x="711104" y="4795263"/>
            <a:ext cx="7244176" cy="441411"/>
          </a:xfrm>
          <a:prstGeom prst="rect">
            <a:avLst/>
          </a:prstGeom>
        </p:spPr>
        <p:txBody>
          <a:bodyPr lIns="0" tIns="0" rIns="0" bIns="0"/>
          <a:lstStyle>
            <a:lvl1pPr marL="228600" indent="-228600" algn="l" defTabSz="914400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ru-RU" sz="2000" dirty="0">
                <a:solidFill>
                  <a:schemeClr val="bg1"/>
                </a:solidFill>
                <a:latin typeface="Calibri Light"/>
                <a:cs typeface="Calibri Light"/>
              </a:rPr>
              <a:t>Траектории обучения после курса «Основы программирования»</a:t>
            </a:r>
            <a:endParaRPr dirty="0"/>
          </a:p>
        </p:txBody>
      </p: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9CD7028C-5543-40F7-BB50-A9A7F782A7B2}"/>
              </a:ext>
            </a:extLst>
          </p:cNvPr>
          <p:cNvSpPr txBox="1"/>
          <p:nvPr/>
        </p:nvSpPr>
        <p:spPr bwMode="auto">
          <a:xfrm>
            <a:off x="6380394" y="6255416"/>
            <a:ext cx="5797034" cy="585852"/>
          </a:xfrm>
          <a:prstGeom prst="rect">
            <a:avLst/>
          </a:prstGeom>
        </p:spPr>
        <p:txBody>
          <a:bodyPr lIns="0" tIns="0" rIns="0" bIns="0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3200" b="1" dirty="0">
                <a:solidFill>
                  <a:schemeClr val="bg1"/>
                </a:solidFill>
                <a:latin typeface="Calibri"/>
                <a:ea typeface="Open Sans"/>
                <a:cs typeface="Open Sans"/>
              </a:rPr>
              <a:t>С++, </a:t>
            </a:r>
            <a:r>
              <a:rPr lang="en-US" sz="3200" b="1" dirty="0">
                <a:solidFill>
                  <a:schemeClr val="bg1"/>
                </a:solidFill>
                <a:latin typeface="Calibri"/>
                <a:ea typeface="Open Sans"/>
                <a:cs typeface="Open Sans"/>
              </a:rPr>
              <a:t>Java Script, PHP, HTML</a:t>
            </a:r>
            <a:r>
              <a:rPr lang="ru-RU" sz="3200" b="1" dirty="0">
                <a:solidFill>
                  <a:schemeClr val="bg1"/>
                </a:solidFill>
                <a:latin typeface="Calibri"/>
                <a:ea typeface="Open Sans"/>
                <a:cs typeface="Open Sans"/>
              </a:rPr>
              <a:t>,</a:t>
            </a:r>
            <a:r>
              <a:rPr lang="en-US" sz="3200" b="1" dirty="0">
                <a:solidFill>
                  <a:schemeClr val="bg1"/>
                </a:solidFill>
                <a:latin typeface="Calibri"/>
                <a:ea typeface="Open Sans"/>
                <a:cs typeface="Open Sans"/>
              </a:rPr>
              <a:t> CSS</a:t>
            </a:r>
            <a:endParaRPr lang="ru-RU" sz="3200" dirty="0">
              <a:solidFill>
                <a:schemeClr val="bg1"/>
              </a:solidFill>
              <a:latin typeface="Calibri"/>
              <a:ea typeface="Open Sans"/>
              <a:cs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 bwMode="auto">
          <a:xfrm>
            <a:off x="706120" y="1624407"/>
            <a:ext cx="6109960" cy="245266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4" name="Заголовок 2"/>
          <p:cNvSpPr txBox="1"/>
          <p:nvPr/>
        </p:nvSpPr>
        <p:spPr bwMode="auto">
          <a:xfrm>
            <a:off x="706120" y="422849"/>
            <a:ext cx="9360000" cy="585852"/>
          </a:xfrm>
          <a:prstGeom prst="rect">
            <a:avLst/>
          </a:prstGeom>
        </p:spPr>
        <p:txBody>
          <a:bodyPr lIns="0" tIns="0" rIns="0" bIns="0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3200" b="1" dirty="0">
                <a:solidFill>
                  <a:srgbClr val="004777"/>
                </a:solidFill>
                <a:latin typeface="Calibri"/>
                <a:cs typeface="Calibri"/>
              </a:rPr>
              <a:t>СУБД</a:t>
            </a:r>
            <a:endParaRPr sz="3200" b="1" dirty="0">
              <a:solidFill>
                <a:srgbClr val="004777"/>
              </a:solidFill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 bwMode="auto">
          <a:xfrm>
            <a:off x="911424" y="1829620"/>
            <a:ext cx="5608402" cy="210343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Администратор </a:t>
            </a:r>
            <a:r>
              <a:rPr lang="ru-RU" b="1" dirty="0" err="1">
                <a:solidFill>
                  <a:srgbClr val="004777"/>
                </a:solidFill>
              </a:rPr>
              <a:t>PostgreSQL</a:t>
            </a:r>
            <a:endParaRPr lang="ru-RU" b="1" dirty="0">
              <a:solidFill>
                <a:srgbClr val="004777"/>
              </a:solidFill>
            </a:endParaRP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Анализ данных на языке SQL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Администратор баз данных </a:t>
            </a:r>
            <a:r>
              <a:rPr lang="ru-RU" b="1" dirty="0" err="1">
                <a:solidFill>
                  <a:srgbClr val="004777"/>
                </a:solidFill>
              </a:rPr>
              <a:t>PostgreSQ</a:t>
            </a:r>
            <a:endParaRPr lang="ru-RU" b="1" dirty="0">
              <a:solidFill>
                <a:srgbClr val="004777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Следующие курсы: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Основы сетей, сетевые операционные системы и практикум </a:t>
            </a:r>
            <a:r>
              <a:rPr lang="ru-RU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Wi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– </a:t>
            </a:r>
            <a:r>
              <a:rPr lang="ru-RU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Fi</a:t>
            </a:r>
            <a:endParaRPr lang="ru-RU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Linux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Уровень 1. Основы администрирования</a:t>
            </a:r>
          </a:p>
        </p:txBody>
      </p:sp>
      <p:sp>
        <p:nvSpPr>
          <p:cNvPr id="15" name="Скругленный прямоугольник 2">
            <a:extLst>
              <a:ext uri="{FF2B5EF4-FFF2-40B4-BE49-F238E27FC236}">
                <a16:creationId xmlns:a16="http://schemas.microsoft.com/office/drawing/2014/main" id="{A377D310-7368-4201-A05E-C69E852B0169}"/>
              </a:ext>
            </a:extLst>
          </p:cNvPr>
          <p:cNvSpPr/>
          <p:nvPr/>
        </p:nvSpPr>
        <p:spPr bwMode="auto">
          <a:xfrm>
            <a:off x="7536160" y="2780928"/>
            <a:ext cx="3959920" cy="339096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78C3FB-09E8-4999-B058-A506569D14DC}"/>
              </a:ext>
            </a:extLst>
          </p:cNvPr>
          <p:cNvSpPr txBox="1"/>
          <p:nvPr/>
        </p:nvSpPr>
        <p:spPr bwMode="auto">
          <a:xfrm>
            <a:off x="7787098" y="2996952"/>
            <a:ext cx="3493478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Путеводитель по направлению</a:t>
            </a:r>
            <a:endParaRPr lang="en-US" b="1" dirty="0">
              <a:solidFill>
                <a:srgbClr val="004777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27B8351-BA84-4C9D-B5DC-060EEBE37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6656503" y="5373216"/>
            <a:ext cx="647514" cy="64751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8B5E7AE-C83E-4AD5-A5D7-4A2DCD035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984113" y="1828930"/>
            <a:ext cx="533500" cy="5335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0541AAB-DD56-414B-8071-62BE8E3FFB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8307504" y="3429000"/>
            <a:ext cx="2452665" cy="245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149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 bwMode="auto">
          <a:xfrm>
            <a:off x="706120" y="1624407"/>
            <a:ext cx="6109960" cy="2668689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4" name="Заголовок 2"/>
          <p:cNvSpPr txBox="1"/>
          <p:nvPr/>
        </p:nvSpPr>
        <p:spPr bwMode="auto">
          <a:xfrm>
            <a:off x="706120" y="422849"/>
            <a:ext cx="9360000" cy="585852"/>
          </a:xfrm>
          <a:prstGeom prst="rect">
            <a:avLst/>
          </a:prstGeom>
        </p:spPr>
        <p:txBody>
          <a:bodyPr lIns="0" tIns="0" rIns="0" bIns="0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200" b="1" dirty="0">
                <a:solidFill>
                  <a:srgbClr val="004777"/>
                </a:solidFill>
                <a:latin typeface="Calibri"/>
                <a:cs typeface="Calibri"/>
              </a:rPr>
              <a:t>Data Science</a:t>
            </a:r>
            <a:endParaRPr sz="3200" b="1" dirty="0">
              <a:solidFill>
                <a:srgbClr val="004777"/>
              </a:solidFill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 bwMode="auto">
          <a:xfrm>
            <a:off x="911424" y="1829621"/>
            <a:ext cx="5608402" cy="176364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Специалист </a:t>
            </a:r>
            <a:r>
              <a:rPr lang="ru-RU" b="1" dirty="0" err="1">
                <a:solidFill>
                  <a:srgbClr val="004777"/>
                </a:solidFill>
              </a:rPr>
              <a:t>Big</a:t>
            </a:r>
            <a:r>
              <a:rPr lang="ru-RU" b="1" dirty="0">
                <a:solidFill>
                  <a:srgbClr val="004777"/>
                </a:solidFill>
              </a:rPr>
              <a:t> </a:t>
            </a:r>
            <a:r>
              <a:rPr lang="ru-RU" b="1" dirty="0" err="1">
                <a:solidFill>
                  <a:srgbClr val="004777"/>
                </a:solidFill>
              </a:rPr>
              <a:t>Data</a:t>
            </a:r>
            <a:r>
              <a:rPr lang="ru-RU" b="1" dirty="0">
                <a:solidFill>
                  <a:srgbClr val="004777"/>
                </a:solidFill>
              </a:rPr>
              <a:t> со знанием </a:t>
            </a:r>
            <a:r>
              <a:rPr lang="ru-RU" b="1" dirty="0" err="1">
                <a:solidFill>
                  <a:srgbClr val="004777"/>
                </a:solidFill>
              </a:rPr>
              <a:t>Scala</a:t>
            </a:r>
            <a:r>
              <a:rPr lang="ru-RU" b="1" dirty="0">
                <a:solidFill>
                  <a:srgbClr val="004777"/>
                </a:solidFill>
              </a:rPr>
              <a:t> и </a:t>
            </a:r>
            <a:r>
              <a:rPr lang="ru-RU" b="1" dirty="0" err="1">
                <a:solidFill>
                  <a:srgbClr val="004777"/>
                </a:solidFill>
              </a:rPr>
              <a:t>Hadoop</a:t>
            </a:r>
            <a:endParaRPr lang="ru-RU" b="1" dirty="0">
              <a:solidFill>
                <a:srgbClr val="004777"/>
              </a:solidFill>
            </a:endParaRP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Аналитик данных со знанием Питон (</a:t>
            </a:r>
            <a:r>
              <a:rPr lang="ru-RU" b="1" dirty="0" err="1">
                <a:solidFill>
                  <a:srgbClr val="004777"/>
                </a:solidFill>
              </a:rPr>
              <a:t>Data</a:t>
            </a:r>
            <a:r>
              <a:rPr lang="ru-RU" b="1" dirty="0">
                <a:solidFill>
                  <a:srgbClr val="004777"/>
                </a:solidFill>
              </a:rPr>
              <a:t> </a:t>
            </a:r>
            <a:r>
              <a:rPr lang="ru-RU" b="1" dirty="0" err="1">
                <a:solidFill>
                  <a:srgbClr val="004777"/>
                </a:solidFill>
              </a:rPr>
              <a:t>Analyst</a:t>
            </a:r>
            <a:r>
              <a:rPr lang="ru-RU" b="1" dirty="0">
                <a:solidFill>
                  <a:srgbClr val="004777"/>
                </a:solidFill>
              </a:rPr>
              <a:t>)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Специалист по </a:t>
            </a:r>
            <a:r>
              <a:rPr lang="ru-RU" b="1" dirty="0" err="1">
                <a:solidFill>
                  <a:srgbClr val="004777"/>
                </a:solidFill>
              </a:rPr>
              <a:t>Data</a:t>
            </a:r>
            <a:r>
              <a:rPr lang="ru-RU" b="1" dirty="0">
                <a:solidFill>
                  <a:srgbClr val="004777"/>
                </a:solidFill>
              </a:rPr>
              <a:t> </a:t>
            </a:r>
            <a:r>
              <a:rPr lang="ru-RU" b="1" dirty="0" err="1">
                <a:solidFill>
                  <a:srgbClr val="004777"/>
                </a:solidFill>
              </a:rPr>
              <a:t>Science</a:t>
            </a:r>
            <a:endParaRPr lang="ru-RU" b="1" dirty="0">
              <a:solidFill>
                <a:srgbClr val="004777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Следующие курсы: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Microsoft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Excel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Уровень 2. Расширенные возможности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Основы работы с большими данными (</a:t>
            </a:r>
            <a:r>
              <a:rPr lang="ru-RU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ru-RU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Science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</p:txBody>
      </p:sp>
      <p:sp>
        <p:nvSpPr>
          <p:cNvPr id="15" name="Скругленный прямоугольник 2">
            <a:extLst>
              <a:ext uri="{FF2B5EF4-FFF2-40B4-BE49-F238E27FC236}">
                <a16:creationId xmlns:a16="http://schemas.microsoft.com/office/drawing/2014/main" id="{A377D310-7368-4201-A05E-C69E852B0169}"/>
              </a:ext>
            </a:extLst>
          </p:cNvPr>
          <p:cNvSpPr/>
          <p:nvPr/>
        </p:nvSpPr>
        <p:spPr bwMode="auto">
          <a:xfrm>
            <a:off x="7536160" y="2780928"/>
            <a:ext cx="3959920" cy="339096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78C3FB-09E8-4999-B058-A506569D14DC}"/>
              </a:ext>
            </a:extLst>
          </p:cNvPr>
          <p:cNvSpPr txBox="1"/>
          <p:nvPr/>
        </p:nvSpPr>
        <p:spPr bwMode="auto">
          <a:xfrm>
            <a:off x="7787098" y="2996952"/>
            <a:ext cx="3493478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Путеводитель по направлению</a:t>
            </a:r>
            <a:endParaRPr lang="en-US" b="1" dirty="0">
              <a:solidFill>
                <a:srgbClr val="004777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27B8351-BA84-4C9D-B5DC-060EEBE37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6656503" y="5373216"/>
            <a:ext cx="647514" cy="64751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8B5E7AE-C83E-4AD5-A5D7-4A2DCD035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984113" y="1828930"/>
            <a:ext cx="533500" cy="5335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67DA29-627D-4EC0-AEB6-F9D5366EB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7129" y="3423721"/>
            <a:ext cx="2457982" cy="2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041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 bwMode="auto">
          <a:xfrm>
            <a:off x="658649" y="1148350"/>
            <a:ext cx="6109960" cy="5044952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4" name="Заголовок 2"/>
          <p:cNvSpPr txBox="1"/>
          <p:nvPr/>
        </p:nvSpPr>
        <p:spPr bwMode="auto">
          <a:xfrm>
            <a:off x="706120" y="422849"/>
            <a:ext cx="9360000" cy="585852"/>
          </a:xfrm>
          <a:prstGeom prst="rect">
            <a:avLst/>
          </a:prstGeom>
        </p:spPr>
        <p:txBody>
          <a:bodyPr lIns="0" tIns="0" rIns="0" bIns="0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3200" b="1" dirty="0">
                <a:solidFill>
                  <a:srgbClr val="004777"/>
                </a:solidFill>
                <a:latin typeface="Calibri"/>
                <a:cs typeface="Calibri"/>
              </a:rPr>
              <a:t>1С – администрирование и программирование</a:t>
            </a:r>
            <a:endParaRPr sz="3200" b="1" dirty="0">
              <a:solidFill>
                <a:srgbClr val="004777"/>
              </a:solidFill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 bwMode="auto">
          <a:xfrm>
            <a:off x="863953" y="1353563"/>
            <a:ext cx="5608402" cy="483973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Программирование в системе 1С:Предприятие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Программирование 1С: с нуля к профессионалу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Программирование в системе 1С:Предприятие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Программирование в 1С Предприятие 8.3: от первых шагов до решения бухгалтерских задач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Программирование в 1С Предприятие 8.3 от первых шагов до решения оперативных и бухгалтерских задач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Программирование в 1С Предприятие 8.3: от работы </a:t>
            </a:r>
            <a:br>
              <a:rPr lang="ru-RU" b="1" dirty="0">
                <a:solidFill>
                  <a:srgbClr val="004777"/>
                </a:solidFill>
              </a:rPr>
            </a:br>
            <a:r>
              <a:rPr lang="ru-RU" b="1" dirty="0">
                <a:solidFill>
                  <a:srgbClr val="004777"/>
                </a:solidFill>
              </a:rPr>
              <a:t>с основными объектами до решения расчетных задач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Комплексный курс по конфигурированию в системе «1С:Предприятие 8.3»</a:t>
            </a:r>
          </a:p>
          <a:p>
            <a:pPr>
              <a:spcAft>
                <a:spcPts val="600"/>
              </a:spcAft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Следующие курсы: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Азы программирования в системе "1С:Предприятие 8.3" [c]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1С:Предприятие 8.3. Введение в конфигурирование. Основные объекты [c]</a:t>
            </a:r>
          </a:p>
        </p:txBody>
      </p:sp>
      <p:sp>
        <p:nvSpPr>
          <p:cNvPr id="15" name="Скругленный прямоугольник 2">
            <a:extLst>
              <a:ext uri="{FF2B5EF4-FFF2-40B4-BE49-F238E27FC236}">
                <a16:creationId xmlns:a16="http://schemas.microsoft.com/office/drawing/2014/main" id="{A377D310-7368-4201-A05E-C69E852B0169}"/>
              </a:ext>
            </a:extLst>
          </p:cNvPr>
          <p:cNvSpPr/>
          <p:nvPr/>
        </p:nvSpPr>
        <p:spPr bwMode="auto">
          <a:xfrm>
            <a:off x="7536160" y="2780928"/>
            <a:ext cx="3959920" cy="339096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78C3FB-09E8-4999-B058-A506569D14DC}"/>
              </a:ext>
            </a:extLst>
          </p:cNvPr>
          <p:cNvSpPr txBox="1"/>
          <p:nvPr/>
        </p:nvSpPr>
        <p:spPr bwMode="auto">
          <a:xfrm>
            <a:off x="7787098" y="2996952"/>
            <a:ext cx="3493478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Путеводитель по направлению</a:t>
            </a:r>
            <a:endParaRPr lang="en-US" b="1" dirty="0">
              <a:solidFill>
                <a:srgbClr val="004777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27B8351-BA84-4C9D-B5DC-060EEBE37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6852363" y="5509174"/>
            <a:ext cx="647514" cy="64751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8B5E7AE-C83E-4AD5-A5D7-4A2DCD035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984113" y="1828930"/>
            <a:ext cx="533500" cy="5335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B7A5901E-5FFA-4475-AADA-184140EADC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4846" y="3429000"/>
            <a:ext cx="2457982" cy="2457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319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 bwMode="auto">
          <a:xfrm>
            <a:off x="706120" y="1624407"/>
            <a:ext cx="6109960" cy="1876601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4" name="Заголовок 2"/>
          <p:cNvSpPr txBox="1"/>
          <p:nvPr/>
        </p:nvSpPr>
        <p:spPr bwMode="auto">
          <a:xfrm>
            <a:off x="706120" y="422849"/>
            <a:ext cx="9360000" cy="585852"/>
          </a:xfrm>
          <a:prstGeom prst="rect">
            <a:avLst/>
          </a:prstGeom>
        </p:spPr>
        <p:txBody>
          <a:bodyPr lIns="0" tIns="0" rIns="0" bIns="0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ru-RU" sz="3200" b="1" dirty="0">
                <a:solidFill>
                  <a:srgbClr val="004777"/>
                </a:solidFill>
                <a:latin typeface="Calibri"/>
                <a:cs typeface="Calibri"/>
              </a:rPr>
              <a:t>Веб-программирование</a:t>
            </a:r>
            <a:endParaRPr sz="3200" b="1" dirty="0">
              <a:solidFill>
                <a:srgbClr val="004777"/>
              </a:solidFill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 bwMode="auto">
          <a:xfrm>
            <a:off x="911424" y="1829621"/>
            <a:ext cx="5221670" cy="176364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Разработчик веб-приложений </a:t>
            </a:r>
            <a:r>
              <a:rPr lang="en-US" b="1" dirty="0">
                <a:solidFill>
                  <a:srgbClr val="004777"/>
                </a:solidFill>
              </a:rPr>
              <a:t>Microsoft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Следующие курсы: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Практикум программирования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HTML и CSS. Уровень 1. Создание сайтов на HTML 5 и СSS 3</a:t>
            </a:r>
          </a:p>
        </p:txBody>
      </p:sp>
      <p:sp>
        <p:nvSpPr>
          <p:cNvPr id="15" name="Скругленный прямоугольник 2">
            <a:extLst>
              <a:ext uri="{FF2B5EF4-FFF2-40B4-BE49-F238E27FC236}">
                <a16:creationId xmlns:a16="http://schemas.microsoft.com/office/drawing/2014/main" id="{A377D310-7368-4201-A05E-C69E852B0169}"/>
              </a:ext>
            </a:extLst>
          </p:cNvPr>
          <p:cNvSpPr/>
          <p:nvPr/>
        </p:nvSpPr>
        <p:spPr bwMode="auto">
          <a:xfrm>
            <a:off x="7536160" y="2780928"/>
            <a:ext cx="3959920" cy="339096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78C3FB-09E8-4999-B058-A506569D14DC}"/>
              </a:ext>
            </a:extLst>
          </p:cNvPr>
          <p:cNvSpPr txBox="1"/>
          <p:nvPr/>
        </p:nvSpPr>
        <p:spPr bwMode="auto">
          <a:xfrm>
            <a:off x="7787098" y="2996952"/>
            <a:ext cx="3493478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Путеводитель по направлению</a:t>
            </a:r>
            <a:endParaRPr lang="en-US" b="1" dirty="0">
              <a:solidFill>
                <a:srgbClr val="004777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27B8351-BA84-4C9D-B5DC-060EEBE37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6656503" y="5373216"/>
            <a:ext cx="647514" cy="64751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8B5E7AE-C83E-4AD5-A5D7-4A2DCD035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984113" y="1828930"/>
            <a:ext cx="533500" cy="5335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F663EDF-39A2-4789-AB60-C1E903E23A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1385" y="3339712"/>
            <a:ext cx="2564904" cy="256490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 bwMode="auto">
          <a:xfrm>
            <a:off x="706120" y="1624407"/>
            <a:ext cx="6109960" cy="4810744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4" name="Заголовок 2"/>
          <p:cNvSpPr txBox="1"/>
          <p:nvPr/>
        </p:nvSpPr>
        <p:spPr bwMode="auto">
          <a:xfrm>
            <a:off x="706120" y="422849"/>
            <a:ext cx="9360000" cy="585852"/>
          </a:xfrm>
          <a:prstGeom prst="rect">
            <a:avLst/>
          </a:prstGeom>
        </p:spPr>
        <p:txBody>
          <a:bodyPr lIns="0" tIns="0" rIns="0" bIns="0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200" b="1" dirty="0">
                <a:solidFill>
                  <a:srgbClr val="004777"/>
                </a:solidFill>
                <a:latin typeface="Calibri"/>
                <a:cs typeface="Calibri"/>
              </a:rPr>
              <a:t>Java</a:t>
            </a:r>
            <a:endParaRPr sz="3200" b="1" dirty="0">
              <a:solidFill>
                <a:srgbClr val="004777"/>
              </a:solidFill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 bwMode="auto">
          <a:xfrm>
            <a:off x="911424" y="1829620"/>
            <a:ext cx="5608402" cy="440769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Разработчик приложений и баз данных </a:t>
            </a:r>
            <a:br>
              <a:rPr lang="ru-RU" b="1" dirty="0">
                <a:solidFill>
                  <a:srgbClr val="004777"/>
                </a:solidFill>
              </a:rPr>
            </a:br>
            <a:r>
              <a:rPr lang="ru-RU" b="1" dirty="0">
                <a:solidFill>
                  <a:srgbClr val="004777"/>
                </a:solidFill>
              </a:rPr>
              <a:t>на </a:t>
            </a:r>
            <a:r>
              <a:rPr lang="en-US" b="1" dirty="0">
                <a:solidFill>
                  <a:srgbClr val="004777"/>
                </a:solidFill>
              </a:rPr>
              <a:t>Java </a:t>
            </a:r>
            <a:r>
              <a:rPr lang="ru-RU" b="1" dirty="0">
                <a:solidFill>
                  <a:srgbClr val="004777"/>
                </a:solidFill>
              </a:rPr>
              <a:t>и </a:t>
            </a:r>
            <a:r>
              <a:rPr lang="en-US" b="1" dirty="0" err="1">
                <a:solidFill>
                  <a:srgbClr val="004777"/>
                </a:solidFill>
              </a:rPr>
              <a:t>Postgre</a:t>
            </a:r>
            <a:r>
              <a:rPr lang="en-US" b="1" dirty="0">
                <a:solidFill>
                  <a:srgbClr val="004777"/>
                </a:solidFill>
              </a:rPr>
              <a:t> SQL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Разработчик приложений и баз данных </a:t>
            </a:r>
            <a:br>
              <a:rPr lang="ru-RU" b="1" dirty="0">
                <a:solidFill>
                  <a:srgbClr val="004777"/>
                </a:solidFill>
              </a:rPr>
            </a:br>
            <a:r>
              <a:rPr lang="ru-RU" b="1" dirty="0">
                <a:solidFill>
                  <a:srgbClr val="004777"/>
                </a:solidFill>
              </a:rPr>
              <a:t>на </a:t>
            </a:r>
            <a:r>
              <a:rPr lang="en-US" b="1" dirty="0">
                <a:solidFill>
                  <a:srgbClr val="004777"/>
                </a:solidFill>
              </a:rPr>
              <a:t>Java </a:t>
            </a:r>
            <a:r>
              <a:rPr lang="ru-RU" b="1" dirty="0">
                <a:solidFill>
                  <a:srgbClr val="004777"/>
                </a:solidFill>
              </a:rPr>
              <a:t>и </a:t>
            </a:r>
            <a:r>
              <a:rPr lang="en-US" b="1" dirty="0">
                <a:solidFill>
                  <a:srgbClr val="004777"/>
                </a:solidFill>
              </a:rPr>
              <a:t>Oracle SQL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Разработчик </a:t>
            </a:r>
            <a:r>
              <a:rPr lang="en-US" b="1" dirty="0">
                <a:solidFill>
                  <a:srgbClr val="004777"/>
                </a:solidFill>
              </a:rPr>
              <a:t>Oracle Database 19</a:t>
            </a:r>
            <a:r>
              <a:rPr lang="ru-RU" b="1" dirty="0">
                <a:solidFill>
                  <a:srgbClr val="004777"/>
                </a:solidFill>
              </a:rPr>
              <a:t>с начального уровня (</a:t>
            </a:r>
            <a:r>
              <a:rPr lang="en-US" b="1" dirty="0">
                <a:solidFill>
                  <a:srgbClr val="004777"/>
                </a:solidFill>
              </a:rPr>
              <a:t>Oracle PL/SQL Developer Certified Associate)</a:t>
            </a:r>
            <a:endParaRPr lang="ru-RU" b="1" dirty="0">
              <a:solidFill>
                <a:srgbClr val="004777"/>
              </a:solidFill>
            </a:endParaRP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Эксперт-программист </a:t>
            </a:r>
            <a:r>
              <a:rPr lang="ru-RU" b="1" dirty="0" err="1">
                <a:solidFill>
                  <a:srgbClr val="004777"/>
                </a:solidFill>
              </a:rPr>
              <a:t>Java</a:t>
            </a:r>
            <a:endParaRPr lang="ru-RU" b="1" dirty="0">
              <a:solidFill>
                <a:srgbClr val="004777"/>
              </a:solidFill>
            </a:endParaRP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Эксперт-программист </a:t>
            </a:r>
            <a:r>
              <a:rPr lang="ru-RU" b="1" dirty="0" err="1">
                <a:solidFill>
                  <a:srgbClr val="004777"/>
                </a:solidFill>
              </a:rPr>
              <a:t>Java</a:t>
            </a:r>
            <a:r>
              <a:rPr lang="ru-RU" b="1" dirty="0">
                <a:solidFill>
                  <a:srgbClr val="004777"/>
                </a:solidFill>
              </a:rPr>
              <a:t> с навыками рефакторинга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 err="1">
                <a:solidFill>
                  <a:srgbClr val="004777"/>
                </a:solidFill>
              </a:rPr>
              <a:t>Junior</a:t>
            </a:r>
            <a:r>
              <a:rPr lang="ru-RU" b="1" dirty="0">
                <a:solidFill>
                  <a:srgbClr val="004777"/>
                </a:solidFill>
              </a:rPr>
              <a:t> </a:t>
            </a:r>
            <a:r>
              <a:rPr lang="ru-RU" b="1" dirty="0" err="1">
                <a:solidFill>
                  <a:srgbClr val="004777"/>
                </a:solidFill>
              </a:rPr>
              <a:t>Java</a:t>
            </a:r>
            <a:r>
              <a:rPr lang="ru-RU" b="1" dirty="0">
                <a:solidFill>
                  <a:srgbClr val="004777"/>
                </a:solidFill>
              </a:rPr>
              <a:t> </a:t>
            </a:r>
            <a:r>
              <a:rPr lang="ru-RU" b="1" dirty="0" err="1">
                <a:solidFill>
                  <a:srgbClr val="004777"/>
                </a:solidFill>
              </a:rPr>
              <a:t>Developer</a:t>
            </a:r>
            <a:endParaRPr lang="ru-RU" b="1" dirty="0">
              <a:solidFill>
                <a:srgbClr val="004777"/>
              </a:solidFill>
            </a:endParaRPr>
          </a:p>
          <a:p>
            <a:pPr>
              <a:spcAft>
                <a:spcPts val="600"/>
              </a:spcAft>
              <a:defRPr/>
            </a:pPr>
            <a:endParaRPr lang="en-US" b="1" dirty="0">
              <a:solidFill>
                <a:srgbClr val="004777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Следующие курсы: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Java</a:t>
            </a: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Уровень 1. Язык программирования </a:t>
            </a:r>
            <a:r>
              <a:rPr lang="ru-RU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Java</a:t>
            </a:r>
            <a:endParaRPr lang="ru-RU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>
                <a:cs typeface="Calibri"/>
              </a:rPr>
              <a:t>Основы решения алгоритмических задач. Уровень 1</a:t>
            </a:r>
          </a:p>
        </p:txBody>
      </p:sp>
      <p:sp>
        <p:nvSpPr>
          <p:cNvPr id="15" name="Скругленный прямоугольник 2">
            <a:extLst>
              <a:ext uri="{FF2B5EF4-FFF2-40B4-BE49-F238E27FC236}">
                <a16:creationId xmlns:a16="http://schemas.microsoft.com/office/drawing/2014/main" id="{A377D310-7368-4201-A05E-C69E852B0169}"/>
              </a:ext>
            </a:extLst>
          </p:cNvPr>
          <p:cNvSpPr/>
          <p:nvPr/>
        </p:nvSpPr>
        <p:spPr bwMode="auto">
          <a:xfrm>
            <a:off x="7536160" y="2780928"/>
            <a:ext cx="3959920" cy="339096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78C3FB-09E8-4999-B058-A506569D14DC}"/>
              </a:ext>
            </a:extLst>
          </p:cNvPr>
          <p:cNvSpPr txBox="1"/>
          <p:nvPr/>
        </p:nvSpPr>
        <p:spPr bwMode="auto">
          <a:xfrm>
            <a:off x="7787098" y="2996952"/>
            <a:ext cx="3493478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Путеводитель по направлению</a:t>
            </a:r>
            <a:endParaRPr lang="en-US" b="1" dirty="0">
              <a:solidFill>
                <a:srgbClr val="004777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27B8351-BA84-4C9D-B5DC-060EEBE37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6656503" y="5373216"/>
            <a:ext cx="647514" cy="64751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8B5E7AE-C83E-4AD5-A5D7-4A2DCD035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984113" y="1828930"/>
            <a:ext cx="533500" cy="5335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23AD521-7A3B-4FF2-94D5-BCFF8CDA64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7504" y="3429000"/>
            <a:ext cx="2452665" cy="245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263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 bwMode="auto">
          <a:xfrm>
            <a:off x="706120" y="1624407"/>
            <a:ext cx="6109960" cy="3316761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4" name="Заголовок 2"/>
          <p:cNvSpPr txBox="1"/>
          <p:nvPr/>
        </p:nvSpPr>
        <p:spPr bwMode="auto">
          <a:xfrm>
            <a:off x="706120" y="422849"/>
            <a:ext cx="9360000" cy="585852"/>
          </a:xfrm>
          <a:prstGeom prst="rect">
            <a:avLst/>
          </a:prstGeom>
        </p:spPr>
        <p:txBody>
          <a:bodyPr lIns="0" tIns="0" rIns="0" bIns="0"/>
          <a:lstStyle>
            <a:lvl1pPr algn="l" defTabSz="914400">
              <a:lnSpc>
                <a:spcPct val="90000"/>
              </a:lnSpc>
              <a:spcBef>
                <a:spcPts val="0"/>
              </a:spcBef>
              <a:buNone/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sz="3200" b="1" dirty="0">
                <a:solidFill>
                  <a:srgbClr val="004777"/>
                </a:solidFill>
                <a:latin typeface="Calibri"/>
                <a:cs typeface="Calibri"/>
              </a:rPr>
              <a:t>Visual Studio </a:t>
            </a:r>
            <a:endParaRPr sz="3200" b="1" dirty="0">
              <a:solidFill>
                <a:srgbClr val="004777"/>
              </a:solidFill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 bwMode="auto">
          <a:xfrm>
            <a:off x="911424" y="1829621"/>
            <a:ext cx="5608402" cy="176364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Разработчик С++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 err="1">
                <a:solidFill>
                  <a:srgbClr val="004777"/>
                </a:solidFill>
              </a:rPr>
              <a:t>Net</a:t>
            </a:r>
            <a:r>
              <a:rPr lang="ru-RU" b="1" dirty="0">
                <a:solidFill>
                  <a:srgbClr val="004777"/>
                </a:solidFill>
              </a:rPr>
              <a:t> разработчик серверных приложений на языке C#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 err="1">
                <a:solidFill>
                  <a:srgbClr val="004777"/>
                </a:solidFill>
              </a:rPr>
              <a:t>Net</a:t>
            </a:r>
            <a:r>
              <a:rPr lang="ru-RU" b="1" dirty="0">
                <a:solidFill>
                  <a:srgbClr val="004777"/>
                </a:solidFill>
              </a:rPr>
              <a:t> разработчик серверных приложений на языке C#</a:t>
            </a:r>
          </a:p>
          <a:p>
            <a:pPr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Профессиональная разработка под .</a:t>
            </a:r>
            <a:r>
              <a:rPr lang="ru-RU" b="1" dirty="0" err="1">
                <a:solidFill>
                  <a:srgbClr val="004777"/>
                </a:solidFill>
              </a:rPr>
              <a:t>Net</a:t>
            </a:r>
            <a:r>
              <a:rPr lang="ru-RU" b="1" dirty="0">
                <a:solidFill>
                  <a:srgbClr val="004777"/>
                </a:solidFill>
              </a:rPr>
              <a:t> на языке C#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Следующие курсы: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HTML и CSS. Уровень 1. Создание сайтов на HTML 5 и СSS 3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ru-RU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Программирование на языке C (Си)</a:t>
            </a:r>
          </a:p>
        </p:txBody>
      </p:sp>
      <p:sp>
        <p:nvSpPr>
          <p:cNvPr id="15" name="Скругленный прямоугольник 2">
            <a:extLst>
              <a:ext uri="{FF2B5EF4-FFF2-40B4-BE49-F238E27FC236}">
                <a16:creationId xmlns:a16="http://schemas.microsoft.com/office/drawing/2014/main" id="{A377D310-7368-4201-A05E-C69E852B0169}"/>
              </a:ext>
            </a:extLst>
          </p:cNvPr>
          <p:cNvSpPr/>
          <p:nvPr/>
        </p:nvSpPr>
        <p:spPr bwMode="auto">
          <a:xfrm>
            <a:off x="7536160" y="2780928"/>
            <a:ext cx="3959920" cy="339096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>
            <a:outerShdw blurRad="376828" dist="177800" dir="5400000" sx="97757" sy="97757" algn="t" rotWithShape="0">
              <a:srgbClr val="656F79">
                <a:alpha val="31628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78C3FB-09E8-4999-B058-A506569D14DC}"/>
              </a:ext>
            </a:extLst>
          </p:cNvPr>
          <p:cNvSpPr txBox="1"/>
          <p:nvPr/>
        </p:nvSpPr>
        <p:spPr bwMode="auto">
          <a:xfrm>
            <a:off x="7787098" y="2996952"/>
            <a:ext cx="3493478" cy="43204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  <a:defRPr/>
            </a:pPr>
            <a:r>
              <a:rPr lang="ru-RU" b="1" dirty="0">
                <a:solidFill>
                  <a:srgbClr val="004777"/>
                </a:solidFill>
              </a:rPr>
              <a:t>Путеводитель по направлению</a:t>
            </a:r>
            <a:endParaRPr lang="en-US" b="1" dirty="0">
              <a:solidFill>
                <a:srgbClr val="004777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27B8351-BA84-4C9D-B5DC-060EEBE37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6656503" y="5373216"/>
            <a:ext cx="647514" cy="647514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78B5E7AE-C83E-4AD5-A5D7-4A2DCD0352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984113" y="1828930"/>
            <a:ext cx="533500" cy="5335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F502D97-71DE-47F1-B40A-9F23D31F69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9787" y="3439663"/>
            <a:ext cx="2452665" cy="245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2245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</TotalTime>
  <Words>370</Words>
  <Application>Microsoft Office PowerPoint</Application>
  <DocSecurity>0</DocSecurity>
  <PresentationFormat>Широкоэкранный</PresentationFormat>
  <Paragraphs>58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Calibri</vt:lpstr>
      <vt:lpstr>Open Sans</vt:lpstr>
      <vt:lpstr>Arial</vt:lpstr>
      <vt:lpstr>Calibri Light</vt:lpstr>
      <vt:lpstr>Tahoma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Denis Ganya</dc:creator>
  <cp:keywords/>
  <dc:description/>
  <cp:lastModifiedBy>Люльчак Наталья Николаевна</cp:lastModifiedBy>
  <cp:revision>24</cp:revision>
  <dcterms:created xsi:type="dcterms:W3CDTF">2023-08-22T19:46:33Z</dcterms:created>
  <dcterms:modified xsi:type="dcterms:W3CDTF">2024-02-19T07:22:03Z</dcterms:modified>
  <cp:category/>
  <dc:identifier/>
  <cp:contentStatus/>
  <dc:language/>
  <cp:version/>
</cp:coreProperties>
</file>